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76" r:id="rId3"/>
    <p:sldId id="271" r:id="rId4"/>
    <p:sldId id="324" r:id="rId5"/>
    <p:sldId id="27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37" r:id="rId16"/>
    <p:sldId id="338" r:id="rId17"/>
    <p:sldId id="326" r:id="rId18"/>
    <p:sldId id="327" r:id="rId19"/>
    <p:sldId id="328" r:id="rId20"/>
    <p:sldId id="313" r:id="rId21"/>
    <p:sldId id="329" r:id="rId22"/>
    <p:sldId id="330" r:id="rId23"/>
    <p:sldId id="331" r:id="rId24"/>
    <p:sldId id="332" r:id="rId25"/>
    <p:sldId id="334" r:id="rId26"/>
    <p:sldId id="335" r:id="rId27"/>
    <p:sldId id="316" r:id="rId28"/>
    <p:sldId id="336" r:id="rId29"/>
    <p:sldId id="317" r:id="rId30"/>
    <p:sldId id="318" r:id="rId31"/>
    <p:sldId id="319" r:id="rId32"/>
    <p:sldId id="321" r:id="rId33"/>
    <p:sldId id="322" r:id="rId34"/>
    <p:sldId id="323" r:id="rId35"/>
    <p:sldId id="265" r:id="rId36"/>
    <p:sldId id="278" r:id="rId37"/>
    <p:sldId id="279" r:id="rId38"/>
    <p:sldId id="280" r:id="rId39"/>
    <p:sldId id="28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04" autoAdjust="0"/>
  </p:normalViewPr>
  <p:slideViewPr>
    <p:cSldViewPr>
      <p:cViewPr>
        <p:scale>
          <a:sx n="75" d="100"/>
          <a:sy n="75" d="100"/>
        </p:scale>
        <p:origin x="-4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D02B-BCCA-47C6-90DB-3CD60D6A581D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2E9C-AB77-420D-9BAD-A3CD2EB219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D02B-BCCA-47C6-90DB-3CD60D6A581D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2E9C-AB77-420D-9BAD-A3CD2EB21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D02B-BCCA-47C6-90DB-3CD60D6A581D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2E9C-AB77-420D-9BAD-A3CD2EB21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D02B-BCCA-47C6-90DB-3CD60D6A581D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2E9C-AB77-420D-9BAD-A3CD2EB21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D02B-BCCA-47C6-90DB-3CD60D6A581D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2E9C-AB77-420D-9BAD-A3CD2EB219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D02B-BCCA-47C6-90DB-3CD60D6A581D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2E9C-AB77-420D-9BAD-A3CD2EB21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D02B-BCCA-47C6-90DB-3CD60D6A581D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2E9C-AB77-420D-9BAD-A3CD2EB21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D02B-BCCA-47C6-90DB-3CD60D6A581D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092E9C-AB77-420D-9BAD-A3CD2EB219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D02B-BCCA-47C6-90DB-3CD60D6A581D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2E9C-AB77-420D-9BAD-A3CD2EB21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D02B-BCCA-47C6-90DB-3CD60D6A581D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6092E9C-AB77-420D-9BAD-A3CD2EB21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68FD02B-BCCA-47C6-90DB-3CD60D6A581D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2E9C-AB77-420D-9BAD-A3CD2EB21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8FD02B-BCCA-47C6-90DB-3CD60D6A581D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092E9C-AB77-420D-9BAD-A3CD2EB2192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429064" y="2743200"/>
            <a:ext cx="6480048" cy="2895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Build immunity and</a:t>
            </a:r>
            <a:br>
              <a:rPr lang="en-US" sz="4000" dirty="0" smtClean="0"/>
            </a:br>
            <a:r>
              <a:rPr lang="en-US" sz="4000" dirty="0" smtClean="0"/>
              <a:t>maintain health for</a:t>
            </a:r>
            <a:br>
              <a:rPr lang="en-US" sz="4000" dirty="0" smtClean="0"/>
            </a:br>
            <a:r>
              <a:rPr lang="en-US" sz="4000" dirty="0" smtClean="0"/>
              <a:t>the days ahead</a:t>
            </a:r>
            <a:endParaRPr lang="en-US" sz="4000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8173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Planning and Preparing to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9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8 Hours a Night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831181"/>
            <a:ext cx="4064000" cy="4064000"/>
          </a:xfrm>
        </p:spPr>
      </p:pic>
    </p:spTree>
    <p:extLst>
      <p:ext uri="{BB962C8B-B14F-4D97-AF65-F5344CB8AC3E}">
        <p14:creationId xmlns:p14="http://schemas.microsoft.com/office/powerpoint/2010/main" val="10776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 </a:t>
            </a:r>
            <a:r>
              <a:rPr lang="en-US" dirty="0" smtClean="0"/>
              <a:t>Stress </a:t>
            </a:r>
            <a:r>
              <a:rPr lang="en-US" dirty="0"/>
              <a:t>and </a:t>
            </a:r>
            <a:r>
              <a:rPr lang="en-US" dirty="0" smtClean="0"/>
              <a:t>Stop Negative </a:t>
            </a:r>
            <a:r>
              <a:rPr lang="en-US" dirty="0"/>
              <a:t>T</a:t>
            </a:r>
            <a:r>
              <a:rPr lang="en-US" dirty="0" smtClean="0"/>
              <a:t>hought Patterns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6" y="1600200"/>
            <a:ext cx="6780948" cy="4525963"/>
          </a:xfrm>
        </p:spPr>
      </p:pic>
    </p:spTree>
    <p:extLst>
      <p:ext uri="{BB962C8B-B14F-4D97-AF65-F5344CB8AC3E}">
        <p14:creationId xmlns:p14="http://schemas.microsoft.com/office/powerpoint/2010/main" val="33285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Lighten </a:t>
            </a:r>
            <a:r>
              <a:rPr lang="en-US" dirty="0" smtClean="0"/>
              <a:t>Your </a:t>
            </a:r>
            <a:r>
              <a:rPr lang="en-US" dirty="0"/>
              <a:t>T</a:t>
            </a:r>
            <a:r>
              <a:rPr lang="en-US" dirty="0" smtClean="0"/>
              <a:t>oxic </a:t>
            </a:r>
            <a:r>
              <a:rPr lang="en-US" dirty="0"/>
              <a:t>B</a:t>
            </a:r>
            <a:r>
              <a:rPr lang="en-US" dirty="0" smtClean="0"/>
              <a:t>urden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59731"/>
            <a:ext cx="5943600" cy="4406900"/>
          </a:xfrm>
        </p:spPr>
      </p:pic>
    </p:spTree>
    <p:extLst>
      <p:ext uri="{BB962C8B-B14F-4D97-AF65-F5344CB8AC3E}">
        <p14:creationId xmlns:p14="http://schemas.microsoft.com/office/powerpoint/2010/main" val="326848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Nutrient </a:t>
            </a:r>
            <a:r>
              <a:rPr lang="en-US" dirty="0"/>
              <a:t>D</a:t>
            </a:r>
            <a:r>
              <a:rPr lang="en-US" dirty="0" smtClean="0"/>
              <a:t>ense Foods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  <p:sp>
        <p:nvSpPr>
          <p:cNvPr id="3" name="TextBox 2"/>
          <p:cNvSpPr txBox="1"/>
          <p:nvPr/>
        </p:nvSpPr>
        <p:spPr>
          <a:xfrm>
            <a:off x="838200" y="2367677"/>
            <a:ext cx="678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itchFamily="34" charset="0"/>
              <a:buChar char="•"/>
            </a:pPr>
            <a:r>
              <a:rPr lang="en-US" sz="3600" dirty="0"/>
              <a:t>A high calorie diet slows down your immune system.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3600" dirty="0"/>
              <a:t>Sugar lowers your body’s defenses.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Nutrient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905000"/>
            <a:ext cx="3352800" cy="3962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Adequate </a:t>
            </a:r>
            <a:r>
              <a:rPr lang="en-US" dirty="0"/>
              <a:t>intakes of micronutrients are required for the immune system to function efficiently. </a:t>
            </a:r>
            <a:endParaRPr lang="en-US" dirty="0" smtClean="0"/>
          </a:p>
          <a:p>
            <a:pPr marL="36576" indent="0">
              <a:buNone/>
            </a:pPr>
            <a:r>
              <a:rPr lang="en-US" sz="1700" i="1" dirty="0" smtClean="0"/>
              <a:t>(British </a:t>
            </a:r>
            <a:r>
              <a:rPr lang="en-US" sz="1700" i="1" dirty="0"/>
              <a:t>Journal of </a:t>
            </a:r>
            <a:r>
              <a:rPr lang="en-US" sz="1700" i="1" dirty="0" smtClean="0"/>
              <a:t>Nutrition) </a:t>
            </a:r>
            <a:endParaRPr lang="en-US" sz="1700" i="1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Depletion of Apples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59" y="1600200"/>
            <a:ext cx="5926081" cy="4525963"/>
          </a:xfrm>
        </p:spPr>
      </p:pic>
    </p:spTree>
    <p:extLst>
      <p:ext uri="{BB962C8B-B14F-4D97-AF65-F5344CB8AC3E}">
        <p14:creationId xmlns:p14="http://schemas.microsoft.com/office/powerpoint/2010/main" val="5520813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Nutrient Depletion of Vegetables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29" y="1600200"/>
            <a:ext cx="5860541" cy="4525963"/>
          </a:xfrm>
        </p:spPr>
      </p:pic>
    </p:spTree>
    <p:extLst>
      <p:ext uri="{BB962C8B-B14F-4D97-AF65-F5344CB8AC3E}">
        <p14:creationId xmlns:p14="http://schemas.microsoft.com/office/powerpoint/2010/main" val="27674993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0" y="1524000"/>
            <a:ext cx="7010400" cy="4419600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Supplements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1"/>
            <a:ext cx="6248400" cy="3657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/>
              <a:t>“If people eat wild, </a:t>
            </a:r>
            <a:r>
              <a:rPr lang="en-US" dirty="0" smtClean="0"/>
              <a:t>fresh,</a:t>
            </a:r>
            <a:br>
              <a:rPr lang="en-US" dirty="0" smtClean="0"/>
            </a:br>
            <a:r>
              <a:rPr lang="en-US" dirty="0" smtClean="0"/>
              <a:t>organic</a:t>
            </a:r>
            <a:r>
              <a:rPr lang="en-US" dirty="0"/>
              <a:t>, local, non-genetically </a:t>
            </a:r>
            <a:r>
              <a:rPr lang="en-US" dirty="0" smtClean="0"/>
              <a:t>modified food </a:t>
            </a:r>
            <a:r>
              <a:rPr lang="en-US" dirty="0"/>
              <a:t>grown in virgin mineral- and nutrient-rich soils that has not been transported across vast distances and stored for months before being eaten . . 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Dr. Mark Hyman, “The </a:t>
            </a:r>
            <a:r>
              <a:rPr lang="en-US" sz="1400" b="1" i="1" dirty="0" err="1" smtClean="0"/>
              <a:t>UltraMind</a:t>
            </a:r>
            <a:r>
              <a:rPr lang="en-US" sz="1400" b="1" i="1" dirty="0" smtClean="0"/>
              <a:t> Solution: Fix </a:t>
            </a:r>
            <a:r>
              <a:rPr lang="en-US" sz="1400" b="1" i="1" dirty="0"/>
              <a:t>Your Broken Brain by Healing Your Body First”</a:t>
            </a:r>
          </a:p>
          <a:p>
            <a:pPr algn="ctr"/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95400"/>
            <a:ext cx="1743075" cy="1600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33104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0" y="1524000"/>
            <a:ext cx="7010400" cy="4419600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Supplements Necessary?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6953648" cy="4876800"/>
          </a:xfrm>
          <a:effectLst>
            <a:reflection blurRad="6350" stA="50000" endA="300" endPos="55500" dist="50800" dir="5400000" sy="-100000" algn="bl" rotWithShape="0"/>
          </a:effectLst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900" dirty="0" smtClean="0"/>
              <a:t>. . . If they work </a:t>
            </a:r>
            <a:r>
              <a:rPr lang="en-US" sz="2900" dirty="0"/>
              <a:t>and live </a:t>
            </a:r>
            <a:r>
              <a:rPr lang="en-US" sz="2900" dirty="0" smtClean="0"/>
              <a:t>outside,</a:t>
            </a:r>
            <a:br>
              <a:rPr lang="en-US" sz="2900" dirty="0" smtClean="0"/>
            </a:br>
            <a:r>
              <a:rPr lang="en-US" sz="2900" dirty="0" smtClean="0"/>
              <a:t>breathe </a:t>
            </a:r>
            <a:r>
              <a:rPr lang="en-US" sz="2900" dirty="0"/>
              <a:t>only fresh unpolluted </a:t>
            </a:r>
            <a:r>
              <a:rPr lang="en-US" sz="2900" dirty="0" smtClean="0"/>
              <a:t>air,</a:t>
            </a:r>
            <a:br>
              <a:rPr lang="en-US" sz="2900" dirty="0" smtClean="0"/>
            </a:br>
            <a:r>
              <a:rPr lang="en-US" sz="2900" dirty="0" smtClean="0"/>
              <a:t>drink </a:t>
            </a:r>
            <a:r>
              <a:rPr lang="en-US" sz="2900" dirty="0"/>
              <a:t>only pure, clean water, </a:t>
            </a:r>
            <a:r>
              <a:rPr lang="en-US" sz="2900" dirty="0" smtClean="0"/>
              <a:t>sleep</a:t>
            </a:r>
            <a:br>
              <a:rPr lang="en-US" sz="2900" dirty="0" smtClean="0"/>
            </a:br>
            <a:r>
              <a:rPr lang="en-US" sz="2900" dirty="0" smtClean="0"/>
              <a:t>nine hours a </a:t>
            </a:r>
            <a:r>
              <a:rPr lang="en-US" sz="2900" dirty="0"/>
              <a:t>night, move their bodies every day, and are free from chronic stressors and exposure </a:t>
            </a:r>
            <a:r>
              <a:rPr lang="en-US" sz="2900" dirty="0" smtClean="0"/>
              <a:t>to environmental </a:t>
            </a:r>
            <a:r>
              <a:rPr lang="en-US" sz="2900" dirty="0"/>
              <a:t>toxins, then it </a:t>
            </a:r>
            <a:r>
              <a:rPr lang="en-US" sz="2900" dirty="0" smtClean="0"/>
              <a:t>is possible </a:t>
            </a:r>
            <a:r>
              <a:rPr lang="en-US" sz="2900" dirty="0"/>
              <a:t>they will not need </a:t>
            </a:r>
            <a:r>
              <a:rPr lang="en-US" sz="2900" dirty="0" smtClean="0"/>
              <a:t>supplements</a:t>
            </a:r>
            <a:r>
              <a:rPr lang="en-US" sz="2900" dirty="0"/>
              <a:t>.”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Dr. Mark Hyman, “The </a:t>
            </a:r>
            <a:r>
              <a:rPr lang="en-US" sz="1400" b="1" i="1" dirty="0" err="1" smtClean="0"/>
              <a:t>UltraMind</a:t>
            </a:r>
            <a:r>
              <a:rPr lang="en-US" sz="1400" b="1" i="1" dirty="0" smtClean="0"/>
              <a:t> Solution: Fix </a:t>
            </a:r>
            <a:r>
              <a:rPr lang="en-US" sz="1400" b="1" i="1" dirty="0"/>
              <a:t>Your Broken Brain by Healing Your Body First”</a:t>
            </a:r>
          </a:p>
          <a:p>
            <a:pPr algn="ctr"/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96" y="1295400"/>
            <a:ext cx="1485104" cy="1600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3927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0" y="1524000"/>
            <a:ext cx="7010400" cy="4419600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Supplements Necessary?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143000" y="1933813"/>
            <a:ext cx="6400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" indent="0">
              <a:buNone/>
            </a:pPr>
            <a:r>
              <a:rPr lang="en-US" dirty="0"/>
              <a:t>Because we live in a fast-paced society where we pick up food on the fly, skip meals, eat sugar-laden treats, buy processed foods, and eat foods that have been chemically treated, we could all use a little help from a vitamin/mineral supplement.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Dr. Mark Hyman, “The </a:t>
            </a:r>
            <a:r>
              <a:rPr lang="en-US" sz="1400" b="1" i="1" dirty="0" err="1" smtClean="0"/>
              <a:t>UltraMind</a:t>
            </a:r>
            <a:r>
              <a:rPr lang="en-US" sz="1400" b="1" i="1" dirty="0" smtClean="0"/>
              <a:t> Solution: Fix </a:t>
            </a:r>
            <a:r>
              <a:rPr lang="en-US" sz="1400" b="1" i="1" dirty="0"/>
              <a:t>Your Broken Brain by Healing Your Body First”</a:t>
            </a:r>
          </a:p>
          <a:p>
            <a:pPr algn="ctr"/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71600"/>
            <a:ext cx="1143000" cy="17243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90972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Starting Line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4" y="160020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36576" indent="0">
              <a:lnSpc>
                <a:spcPct val="120000"/>
              </a:lnSpc>
              <a:buNone/>
            </a:pPr>
            <a:r>
              <a:rPr lang="en-US" sz="4000" dirty="0" smtClean="0"/>
              <a:t>YOU ARE HERE! </a:t>
            </a:r>
            <a:br>
              <a:rPr lang="en-US" sz="4000" dirty="0" smtClean="0"/>
            </a:br>
            <a:endParaRPr lang="en-US" sz="4000" dirty="0" smtClean="0"/>
          </a:p>
          <a:p>
            <a:pPr marL="36576" indent="0">
              <a:lnSpc>
                <a:spcPct val="120000"/>
              </a:lnSpc>
              <a:buNone/>
            </a:pPr>
            <a:endParaRPr lang="en-US" sz="4000" dirty="0"/>
          </a:p>
          <a:p>
            <a:pPr marL="36576" indent="0">
              <a:lnSpc>
                <a:spcPct val="120000"/>
              </a:lnSpc>
              <a:buNone/>
            </a:pPr>
            <a:endParaRPr lang="en-US" sz="4000" dirty="0" smtClean="0"/>
          </a:p>
          <a:p>
            <a:pPr marL="36576" indent="0">
              <a:lnSpc>
                <a:spcPct val="120000"/>
              </a:lnSpc>
              <a:buNone/>
            </a:pPr>
            <a:endParaRPr lang="en-US" sz="1800" i="1" dirty="0"/>
          </a:p>
          <a:p>
            <a:pPr marL="36576" indent="0">
              <a:buNone/>
            </a:pPr>
            <a:endParaRPr lang="en-US" sz="1800" i="1" dirty="0" smtClean="0"/>
          </a:p>
          <a:p>
            <a:pPr marL="36576" indent="0">
              <a:buNone/>
            </a:pPr>
            <a:endParaRPr lang="en-US" sz="1800" i="1" dirty="0"/>
          </a:p>
          <a:p>
            <a:pPr marL="36576" indent="0">
              <a:lnSpc>
                <a:spcPct val="120000"/>
              </a:lnSpc>
              <a:buNone/>
            </a:pPr>
            <a:r>
              <a:rPr lang="en-US" sz="1900" i="1" dirty="0" smtClean="0"/>
              <a:t>“...let </a:t>
            </a:r>
            <a:r>
              <a:rPr lang="en-US" sz="1900" i="1" dirty="0"/>
              <a:t>us run with endurance the race that is set before </a:t>
            </a:r>
            <a:r>
              <a:rPr lang="en-US" sz="1900" i="1" dirty="0" smtClean="0"/>
              <a:t>us...”</a:t>
            </a:r>
            <a:br>
              <a:rPr lang="en-US" sz="1900" i="1" dirty="0" smtClean="0"/>
            </a:br>
            <a:r>
              <a:rPr lang="en-US" sz="1900" i="1" dirty="0" smtClean="0"/>
              <a:t>Heb. 12:1</a:t>
            </a:r>
            <a:endParaRPr lang="en-US" sz="1900" i="1" dirty="0"/>
          </a:p>
          <a:p>
            <a:pPr marL="36576" indent="0">
              <a:buNone/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429000" y="2362200"/>
            <a:ext cx="2895600" cy="990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9"/>
          <p:cNvSpPr txBox="1">
            <a:spLocks/>
          </p:cNvSpPr>
          <p:nvPr/>
        </p:nvSpPr>
        <p:spPr>
          <a:xfrm>
            <a:off x="4267200" y="1600200"/>
            <a:ext cx="3810000" cy="1142999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lnSpc>
                <a:spcPct val="120000"/>
              </a:lnSpc>
              <a:buFont typeface="Wingdings 2"/>
              <a:buNone/>
            </a:pPr>
            <a:r>
              <a:rPr lang="en-US" sz="5100" dirty="0" smtClean="0"/>
              <a:t>Be intentional now to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4267200" y="2590800"/>
            <a:ext cx="3657600" cy="20573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lnSpc>
                <a:spcPct val="120000"/>
              </a:lnSpc>
              <a:buFont typeface="Wingdings 2"/>
              <a:buNone/>
            </a:pPr>
            <a:r>
              <a:rPr lang="en-US" sz="3200" dirty="0" smtClean="0"/>
              <a:t>Build HEALTH and IMMUNITY to face the days ahead.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2133600"/>
            <a:ext cx="175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8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3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8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Consider </a:t>
            </a:r>
            <a:r>
              <a:rPr lang="en-US" dirty="0" smtClean="0"/>
              <a:t>Taking </a:t>
            </a:r>
            <a:r>
              <a:rPr lang="en-US" dirty="0"/>
              <a:t>and </a:t>
            </a:r>
            <a:r>
              <a:rPr lang="en-US" dirty="0" smtClean="0"/>
              <a:t>Storing </a:t>
            </a:r>
            <a:r>
              <a:rPr lang="en-US" dirty="0"/>
              <a:t>H</a:t>
            </a:r>
            <a:r>
              <a:rPr lang="en-US" dirty="0" smtClean="0"/>
              <a:t>igh Quality Supplements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3437"/>
            <a:ext cx="7086600" cy="4297363"/>
          </a:xfrm>
        </p:spPr>
        <p:txBody>
          <a:bodyPr/>
          <a:lstStyle/>
          <a:p>
            <a:pPr lvl="0"/>
            <a:r>
              <a:rPr lang="en-US" dirty="0"/>
              <a:t>Good full-spectrum multiple vitamin</a:t>
            </a:r>
          </a:p>
          <a:p>
            <a:pPr lvl="0"/>
            <a:r>
              <a:rPr lang="en-US" dirty="0"/>
              <a:t>Fish Oil / Omega 3 fatty acids</a:t>
            </a:r>
          </a:p>
          <a:p>
            <a:pPr lvl="0"/>
            <a:r>
              <a:rPr lang="en-US" dirty="0"/>
              <a:t>Vitamin D</a:t>
            </a:r>
          </a:p>
          <a:p>
            <a:pPr lvl="0"/>
            <a:r>
              <a:rPr lang="en-US" dirty="0"/>
              <a:t>Antioxidants</a:t>
            </a:r>
          </a:p>
          <a:p>
            <a:pPr lvl="0"/>
            <a:r>
              <a:rPr lang="en-US" dirty="0"/>
              <a:t>Probiotics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7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Full-spectrum</a:t>
            </a:r>
            <a:br>
              <a:rPr lang="en-US" dirty="0" smtClean="0"/>
            </a:br>
            <a:r>
              <a:rPr lang="en-US" dirty="0" smtClean="0"/>
              <a:t>Multiple Vitamin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5677822" cy="3788172"/>
          </a:xfrm>
        </p:spPr>
      </p:pic>
    </p:spTree>
    <p:extLst>
      <p:ext uri="{BB962C8B-B14F-4D97-AF65-F5344CB8AC3E}">
        <p14:creationId xmlns:p14="http://schemas.microsoft.com/office/powerpoint/2010/main" val="113155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Fish Oil / Omega 3 Fatty Acids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600200"/>
            <a:ext cx="5842000" cy="3657600"/>
          </a:xfrm>
        </p:spPr>
      </p:pic>
      <p:sp>
        <p:nvSpPr>
          <p:cNvPr id="3" name="TextBox 2"/>
          <p:cNvSpPr txBox="1"/>
          <p:nvPr/>
        </p:nvSpPr>
        <p:spPr>
          <a:xfrm>
            <a:off x="470647" y="1515036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Deficiencies contribute to: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28600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Arthritis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Diabetes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Asthma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ADD/HD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Schizophrenia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Depression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Alzheimer’s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Bipolar disorder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Neuropathy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235" y="2286000"/>
            <a:ext cx="53967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H</a:t>
            </a:r>
            <a:r>
              <a:rPr lang="en-US" sz="2400" dirty="0" smtClean="0"/>
              <a:t>eart disease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Arrhythmias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Kidney </a:t>
            </a:r>
            <a:r>
              <a:rPr lang="en-US" sz="2400" dirty="0" smtClean="0"/>
              <a:t>disease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Psoriasis</a:t>
            </a: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High </a:t>
            </a:r>
            <a:r>
              <a:rPr lang="en-US" sz="2400" dirty="0"/>
              <a:t>blood </a:t>
            </a:r>
            <a:r>
              <a:rPr lang="en-US" sz="2400" dirty="0" smtClean="0"/>
              <a:t>pressure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Inflammatory </a:t>
            </a:r>
            <a:r>
              <a:rPr lang="en-US" sz="2400" dirty="0"/>
              <a:t>bowel </a:t>
            </a:r>
            <a:r>
              <a:rPr lang="en-US" sz="2400" dirty="0" smtClean="0"/>
              <a:t>disease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Some forms of cancer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Reduced </a:t>
            </a:r>
            <a:r>
              <a:rPr lang="en-US" sz="2400" dirty="0"/>
              <a:t>immune </a:t>
            </a:r>
            <a:r>
              <a:rPr lang="en-US" sz="2400" dirty="0" smtClean="0"/>
              <a:t>function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Macular Degeneration</a:t>
            </a:r>
          </a:p>
        </p:txBody>
      </p:sp>
    </p:spTree>
    <p:extLst>
      <p:ext uri="{BB962C8B-B14F-4D97-AF65-F5344CB8AC3E}">
        <p14:creationId xmlns:p14="http://schemas.microsoft.com/office/powerpoint/2010/main" val="25299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5410200" cy="3581400"/>
          </a:xfrm>
        </p:spPr>
      </p:pic>
    </p:spTree>
    <p:extLst>
      <p:ext uri="{BB962C8B-B14F-4D97-AF65-F5344CB8AC3E}">
        <p14:creationId xmlns:p14="http://schemas.microsoft.com/office/powerpoint/2010/main" val="20906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Antioxidants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1752600"/>
            <a:ext cx="5321300" cy="3632200"/>
          </a:xfrm>
        </p:spPr>
      </p:pic>
    </p:spTree>
    <p:extLst>
      <p:ext uri="{BB962C8B-B14F-4D97-AF65-F5344CB8AC3E}">
        <p14:creationId xmlns:p14="http://schemas.microsoft.com/office/powerpoint/2010/main" val="100063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Probiotics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5080000" cy="3505200"/>
          </a:xfrm>
        </p:spPr>
      </p:pic>
      <p:sp>
        <p:nvSpPr>
          <p:cNvPr id="9" name="Rectangle 8"/>
          <p:cNvSpPr/>
          <p:nvPr/>
        </p:nvSpPr>
        <p:spPr>
          <a:xfrm>
            <a:off x="0" y="2613123"/>
            <a:ext cx="9144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PRO =  </a:t>
            </a:r>
            <a:r>
              <a:rPr lang="en-US" sz="3600" dirty="0" smtClean="0"/>
              <a:t>“FOR”      </a:t>
            </a:r>
            <a:r>
              <a:rPr lang="en-US" sz="3600" dirty="0"/>
              <a:t>BIOTIC =  </a:t>
            </a:r>
            <a:r>
              <a:rPr lang="en-US" sz="3600" dirty="0" smtClean="0"/>
              <a:t>“LIFE”</a:t>
            </a:r>
            <a:endParaRPr lang="en-US" sz="3600" dirty="0"/>
          </a:p>
          <a:p>
            <a:pPr algn="ctr"/>
            <a:r>
              <a:rPr lang="en-US" sz="3600" dirty="0" smtClean="0"/>
              <a:t>Probiotic </a:t>
            </a:r>
            <a:r>
              <a:rPr lang="en-US" sz="3600" dirty="0"/>
              <a:t>means “For Life”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590800"/>
            <a:ext cx="9144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ANTI </a:t>
            </a:r>
            <a:r>
              <a:rPr lang="en-US" sz="3600" dirty="0"/>
              <a:t>=  </a:t>
            </a:r>
            <a:r>
              <a:rPr lang="en-US" sz="3600" dirty="0" smtClean="0"/>
              <a:t>“AGAINST”      </a:t>
            </a:r>
            <a:r>
              <a:rPr lang="en-US" sz="3600" dirty="0"/>
              <a:t>BIOTIC =  </a:t>
            </a:r>
            <a:r>
              <a:rPr lang="en-US" sz="3600" dirty="0" smtClean="0"/>
              <a:t>“LIFE”</a:t>
            </a:r>
            <a:endParaRPr lang="en-US" sz="3600" dirty="0"/>
          </a:p>
          <a:p>
            <a:pPr algn="ctr"/>
            <a:r>
              <a:rPr lang="en-US" sz="3600" dirty="0" smtClean="0"/>
              <a:t>Antibiotic </a:t>
            </a:r>
            <a:r>
              <a:rPr lang="en-US" sz="3600" dirty="0"/>
              <a:t>means </a:t>
            </a:r>
            <a:r>
              <a:rPr lang="en-US" sz="3600" dirty="0" smtClean="0"/>
              <a:t>“Against </a:t>
            </a:r>
            <a:r>
              <a:rPr lang="en-US" sz="3600" dirty="0"/>
              <a:t>Life”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160020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enemies of good intestinal bacteria: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Antibiotics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Birth </a:t>
            </a:r>
            <a:r>
              <a:rPr lang="en-US" sz="2400" dirty="0"/>
              <a:t>Control </a:t>
            </a:r>
            <a:r>
              <a:rPr lang="en-US" sz="2400" dirty="0" smtClean="0"/>
              <a:t>Pills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NSAIDS </a:t>
            </a:r>
            <a:r>
              <a:rPr lang="en-US" sz="2400" dirty="0"/>
              <a:t>(</a:t>
            </a:r>
            <a:r>
              <a:rPr lang="en-US" sz="2400" dirty="0" err="1"/>
              <a:t>Nonsteroid</a:t>
            </a:r>
            <a:r>
              <a:rPr lang="en-US" sz="2400" dirty="0"/>
              <a:t> anti-inflammatory </a:t>
            </a:r>
            <a:r>
              <a:rPr lang="en-US" sz="2400" dirty="0" smtClean="0"/>
              <a:t>drugs)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Steroid Drugs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Chemo Drugs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Chlorinated Water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Poor </a:t>
            </a:r>
            <a:r>
              <a:rPr lang="en-US" sz="2400" dirty="0"/>
              <a:t>d</a:t>
            </a:r>
            <a:r>
              <a:rPr lang="en-US" sz="2400" dirty="0" smtClean="0"/>
              <a:t>iets </a:t>
            </a:r>
            <a:r>
              <a:rPr lang="en-US" sz="2400" dirty="0"/>
              <a:t>loaded with sugar and white flour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1336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/>
              <a:t>In 1994, the World Health Organization deemed probiotics to be the next-most important immune defense system when commonly prescribed antibiotics are rendered useless.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Probiotics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816100"/>
            <a:ext cx="5080000" cy="3441700"/>
          </a:xfrm>
        </p:spPr>
      </p:pic>
      <p:sp>
        <p:nvSpPr>
          <p:cNvPr id="5" name="Rectangle 4"/>
          <p:cNvSpPr/>
          <p:nvPr/>
        </p:nvSpPr>
        <p:spPr>
          <a:xfrm>
            <a:off x="1143000" y="1752600"/>
            <a:ext cx="6553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G</a:t>
            </a:r>
            <a:r>
              <a:rPr lang="en-US" sz="2800" dirty="0" smtClean="0"/>
              <a:t>ood </a:t>
            </a:r>
            <a:r>
              <a:rPr lang="en-US" sz="2800" dirty="0"/>
              <a:t>bacteria helps with </a:t>
            </a:r>
            <a:r>
              <a:rPr lang="en-US" sz="2800" dirty="0" smtClean="0"/>
              <a:t>digestion, plus stops and prevents </a:t>
            </a:r>
            <a:r>
              <a:rPr lang="en-US" sz="2800" dirty="0"/>
              <a:t>yeast </a:t>
            </a:r>
            <a:r>
              <a:rPr lang="en-US" sz="2800" dirty="0" smtClean="0"/>
              <a:t>infections.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Studies </a:t>
            </a:r>
            <a:r>
              <a:rPr lang="en-US" sz="2800" dirty="0"/>
              <a:t>show fermented cabbage has compounds that may prevent the growth of cancer.</a:t>
            </a:r>
          </a:p>
        </p:txBody>
      </p:sp>
    </p:spTree>
    <p:extLst>
      <p:ext uri="{BB962C8B-B14F-4D97-AF65-F5344CB8AC3E}">
        <p14:creationId xmlns:p14="http://schemas.microsoft.com/office/powerpoint/2010/main" val="35096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7467600" cy="1554162"/>
          </a:xfrm>
        </p:spPr>
        <p:txBody>
          <a:bodyPr>
            <a:normAutofit fontScale="90000"/>
          </a:bodyPr>
          <a:lstStyle/>
          <a:p>
            <a:r>
              <a:rPr lang="en-US" dirty="0"/>
              <a:t>New Concerns a</a:t>
            </a:r>
            <a:r>
              <a:rPr lang="en-US" dirty="0" smtClean="0"/>
              <a:t>bout</a:t>
            </a:r>
            <a:br>
              <a:rPr lang="en-US" dirty="0" smtClean="0"/>
            </a:br>
            <a:r>
              <a:rPr lang="en-US" dirty="0" smtClean="0"/>
              <a:t>Antibiotic Resistance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981200"/>
            <a:ext cx="4648200" cy="3886200"/>
          </a:xfrm>
        </p:spPr>
        <p:txBody>
          <a:bodyPr>
            <a:normAutofit fontScale="92500"/>
          </a:bodyPr>
          <a:lstStyle/>
          <a:p>
            <a:pPr marL="36576" lvl="0" indent="0">
              <a:buNone/>
            </a:pPr>
            <a:r>
              <a:rPr lang="en-US" sz="2800" dirty="0"/>
              <a:t>Even though there has been a decline of infectious diseases over the last 60 years, bacteria are becoming increasingly resistant to existing drugs.  Many antibiotics are no longer effective at combating common </a:t>
            </a:r>
            <a:r>
              <a:rPr lang="en-US" sz="2800" dirty="0" smtClean="0"/>
              <a:t>diseases.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78227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/>
              <a:t>London School of Economics </a:t>
            </a:r>
            <a:r>
              <a:rPr lang="en-US" i="1" dirty="0" smtClean="0"/>
              <a:t>and</a:t>
            </a:r>
            <a:br>
              <a:rPr lang="en-US" i="1" dirty="0" smtClean="0"/>
            </a:br>
            <a:r>
              <a:rPr lang="en-US" i="1" dirty="0" smtClean="0"/>
              <a:t>Political </a:t>
            </a:r>
            <a:r>
              <a:rPr lang="en-US" i="1" dirty="0"/>
              <a:t>Science (LSE)</a:t>
            </a:r>
            <a:endParaRPr lang="en-US" dirty="0"/>
          </a:p>
          <a:p>
            <a:pPr algn="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Concerns about</a:t>
            </a:r>
            <a:br>
              <a:rPr lang="en-US" dirty="0"/>
            </a:br>
            <a:r>
              <a:rPr lang="en-US" dirty="0"/>
              <a:t>Antibiotic Resistance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656731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3036094"/>
            <a:ext cx="9144000" cy="123110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/>
              <a:t>1 </a:t>
            </a:r>
            <a:r>
              <a:rPr lang="en-US" sz="2800" b="1" dirty="0"/>
              <a:t>in every 22 persons checking into </a:t>
            </a:r>
            <a:r>
              <a:rPr lang="en-US" sz="2800" b="1" dirty="0" smtClean="0"/>
              <a:t>a hospital</a:t>
            </a:r>
            <a:br>
              <a:rPr lang="en-US" sz="2800" b="1" dirty="0" smtClean="0"/>
            </a:br>
            <a:r>
              <a:rPr lang="en-US" sz="2800" b="1" dirty="0" smtClean="0"/>
              <a:t>acquire </a:t>
            </a:r>
            <a:r>
              <a:rPr lang="en-US" sz="2800" b="1" dirty="0"/>
              <a:t>a hospital </a:t>
            </a:r>
            <a:r>
              <a:rPr lang="en-US" sz="2800" b="1" dirty="0" smtClean="0"/>
              <a:t>induced infection </a:t>
            </a:r>
            <a:r>
              <a:rPr lang="en-US" sz="2800" b="1" dirty="0"/>
              <a:t>(HAI</a:t>
            </a:r>
            <a:r>
              <a:rPr lang="en-US" sz="2800" b="1" dirty="0" smtClean="0"/>
              <a:t>).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i="1" dirty="0" smtClean="0"/>
              <a:t>Center </a:t>
            </a:r>
            <a:r>
              <a:rPr lang="en-US" i="1" dirty="0"/>
              <a:t>for Disease Control Report, 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2700" y="2833807"/>
            <a:ext cx="9144000" cy="166199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MRSA is on the increase: In intensive </a:t>
            </a:r>
            <a:r>
              <a:rPr lang="en-US" sz="2800" b="1" dirty="0" smtClean="0"/>
              <a:t>care</a:t>
            </a:r>
            <a:br>
              <a:rPr lang="en-US" sz="2800" b="1" dirty="0" smtClean="0"/>
            </a:br>
            <a:r>
              <a:rPr lang="en-US" sz="2800" b="1" dirty="0" smtClean="0"/>
              <a:t>units </a:t>
            </a:r>
            <a:r>
              <a:rPr lang="en-US" sz="2800" b="1" dirty="0"/>
              <a:t>in the US 2% of </a:t>
            </a:r>
            <a:r>
              <a:rPr lang="en-US" sz="2800" b="1" dirty="0" smtClean="0"/>
              <a:t>infections </a:t>
            </a:r>
            <a:r>
              <a:rPr lang="en-US" sz="2800" b="1" dirty="0"/>
              <a:t>were </a:t>
            </a:r>
            <a:r>
              <a:rPr lang="en-US" sz="2800" b="1" dirty="0" smtClean="0"/>
              <a:t>MRSA</a:t>
            </a:r>
            <a:br>
              <a:rPr lang="en-US" sz="2800" b="1" dirty="0" smtClean="0"/>
            </a:br>
            <a:r>
              <a:rPr lang="en-US" sz="2800" b="1" dirty="0" smtClean="0"/>
              <a:t>in </a:t>
            </a:r>
            <a:r>
              <a:rPr lang="en-US" sz="2800" b="1" dirty="0"/>
              <a:t>1974, 22% in 1995, and 64% in </a:t>
            </a:r>
            <a:r>
              <a:rPr lang="en-US" sz="2800" b="1" dirty="0" smtClean="0"/>
              <a:t>2004.</a:t>
            </a:r>
          </a:p>
          <a:p>
            <a:pPr algn="ctr"/>
            <a:r>
              <a:rPr lang="en-US" i="1" dirty="0" err="1" smtClean="0"/>
              <a:t>Klevens</a:t>
            </a:r>
            <a:r>
              <a:rPr lang="en-US" i="1" dirty="0" smtClean="0"/>
              <a:t> RM. Et al. Clinical Infectious Diseases 2006;42:389-91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-12700" y="2325231"/>
            <a:ext cx="9156700" cy="224676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/>
              <a:t>JAMA reports that invasive, serious </a:t>
            </a:r>
            <a:r>
              <a:rPr lang="en-US" sz="2800" b="1" dirty="0" smtClean="0"/>
              <a:t>MRSA</a:t>
            </a:r>
            <a:br>
              <a:rPr lang="en-US" sz="2800" b="1" dirty="0" smtClean="0"/>
            </a:br>
            <a:r>
              <a:rPr lang="en-US" sz="2800" b="1" dirty="0" smtClean="0"/>
              <a:t>infections </a:t>
            </a:r>
            <a:r>
              <a:rPr lang="en-US" sz="2800" b="1" dirty="0"/>
              <a:t>occur in </a:t>
            </a:r>
            <a:r>
              <a:rPr lang="en-US" sz="2800" b="1" dirty="0" smtClean="0"/>
              <a:t>approx. </a:t>
            </a:r>
            <a:r>
              <a:rPr lang="en-US" sz="2800" b="1" dirty="0"/>
              <a:t>94,000 persons </a:t>
            </a:r>
            <a:r>
              <a:rPr lang="en-US" sz="2800" b="1" dirty="0" smtClean="0"/>
              <a:t>each</a:t>
            </a:r>
            <a:br>
              <a:rPr lang="en-US" sz="2800" b="1" dirty="0" smtClean="0"/>
            </a:br>
            <a:r>
              <a:rPr lang="en-US" sz="2800" b="1" dirty="0" smtClean="0"/>
              <a:t>year </a:t>
            </a:r>
            <a:r>
              <a:rPr lang="en-US" sz="2800" b="1" dirty="0"/>
              <a:t>and are associated with 19,000 </a:t>
            </a:r>
            <a:r>
              <a:rPr lang="en-US" sz="2800" b="1" dirty="0" smtClean="0"/>
              <a:t>deaths.</a:t>
            </a:r>
            <a:br>
              <a:rPr lang="en-US" sz="2800" b="1" dirty="0" smtClean="0"/>
            </a:br>
            <a:r>
              <a:rPr lang="en-US" sz="2800" b="1" dirty="0" smtClean="0"/>
              <a:t>Of </a:t>
            </a:r>
            <a:r>
              <a:rPr lang="en-US" sz="2800" b="1" dirty="0"/>
              <a:t>these infections, about 86% are healthcare-associated and 14% are </a:t>
            </a:r>
            <a:r>
              <a:rPr lang="en-US" sz="2800" b="1" dirty="0" smtClean="0"/>
              <a:t>community-associated</a:t>
            </a:r>
            <a:r>
              <a:rPr lang="en-US" sz="2800" b="1" i="1" dirty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449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295400"/>
          </a:xfrm>
        </p:spPr>
        <p:txBody>
          <a:bodyPr>
            <a:normAutofit fontScale="90000"/>
          </a:bodyPr>
          <a:lstStyle/>
          <a:p>
            <a:r>
              <a:rPr lang="en-US" sz="5100" dirty="0" err="1" smtClean="0"/>
              <a:t>SilverSol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200400"/>
            <a:ext cx="2514600" cy="1828800"/>
          </a:xfrm>
        </p:spPr>
        <p:txBody>
          <a:bodyPr/>
          <a:lstStyle/>
          <a:p>
            <a:pPr lvl="0"/>
            <a:r>
              <a:rPr lang="en-US" sz="2800" dirty="0" smtClean="0"/>
              <a:t>Bacteria</a:t>
            </a:r>
            <a:endParaRPr lang="en-US" sz="2800" dirty="0"/>
          </a:p>
          <a:p>
            <a:pPr lvl="0"/>
            <a:r>
              <a:rPr lang="en-US" sz="2800" dirty="0"/>
              <a:t>Viruses</a:t>
            </a:r>
          </a:p>
          <a:p>
            <a:pPr lvl="0"/>
            <a:r>
              <a:rPr lang="en-US" sz="2800" dirty="0"/>
              <a:t>Mold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3200400"/>
            <a:ext cx="2667000" cy="1905000"/>
          </a:xfrm>
        </p:spPr>
        <p:txBody>
          <a:bodyPr/>
          <a:lstStyle/>
          <a:p>
            <a:pPr lvl="0"/>
            <a:r>
              <a:rPr lang="en-US" sz="2800" dirty="0"/>
              <a:t>Fungus</a:t>
            </a:r>
          </a:p>
          <a:p>
            <a:pPr lvl="0"/>
            <a:r>
              <a:rPr lang="en-US" sz="2800" dirty="0"/>
              <a:t>Yeast</a:t>
            </a:r>
          </a:p>
          <a:p>
            <a:pPr lvl="0"/>
            <a:r>
              <a:rPr lang="en-US" sz="2800" dirty="0"/>
              <a:t>Protozoa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317521"/>
            <a:ext cx="411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SilverSol</a:t>
            </a:r>
            <a:r>
              <a:rPr lang="en-US" sz="2800" dirty="0" smtClean="0"/>
              <a:t> Destroys</a:t>
            </a:r>
            <a:r>
              <a:rPr lang="en-US" sz="3200" dirty="0" smtClean="0"/>
              <a:t>:</a:t>
            </a:r>
            <a:endParaRPr lang="en-US" sz="32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New </a:t>
            </a:r>
            <a:r>
              <a:rPr lang="en-US" sz="2800" dirty="0" smtClean="0"/>
              <a:t>Technology to Boost Immunity and Fight Disease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18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Starting Line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4" y="160020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7620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000" dirty="0"/>
              <a:t>Eat less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267200" y="3352800"/>
            <a:ext cx="3657600" cy="7318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en-US" sz="4000" dirty="0" smtClean="0"/>
              <a:t>Exercise more.</a:t>
            </a:r>
            <a:endParaRPr lang="en-US" sz="40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267200" y="2484437"/>
            <a:ext cx="3657600" cy="1096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en-US" sz="4000" dirty="0" smtClean="0"/>
              <a:t>Eat healthier.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53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Uses of Silver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4762500" cy="3873500"/>
          </a:xfrm>
        </p:spPr>
      </p:pic>
    </p:spTree>
    <p:extLst>
      <p:ext uri="{BB962C8B-B14F-4D97-AF65-F5344CB8AC3E}">
        <p14:creationId xmlns:p14="http://schemas.microsoft.com/office/powerpoint/2010/main" val="2053770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</a:t>
            </a:r>
            <a:r>
              <a:rPr lang="en-US" dirty="0" err="1"/>
              <a:t>SilverSol</a:t>
            </a:r>
            <a:r>
              <a:rPr lang="en-US" dirty="0"/>
              <a:t> </a:t>
            </a:r>
            <a:r>
              <a:rPr lang="en-US" dirty="0" smtClean="0"/>
              <a:t>Unique?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Typical drugs or antibiotics are effective against </a:t>
            </a:r>
            <a:r>
              <a:rPr lang="en-US" u="sng" dirty="0"/>
              <a:t>six or seven</a:t>
            </a:r>
            <a:r>
              <a:rPr lang="en-US" dirty="0"/>
              <a:t> microbes, </a:t>
            </a:r>
            <a:r>
              <a:rPr lang="en-US" dirty="0" smtClean="0">
                <a:solidFill>
                  <a:srgbClr val="00B0F0"/>
                </a:solidFill>
              </a:rPr>
              <a:t>SILVER IS EFFECTIVE AGAINST MORE THAN 500 DIFFERENT DISEASE-CAUSING PATHOGENS</a:t>
            </a:r>
            <a:r>
              <a:rPr lang="en-US" dirty="0" smtClean="0"/>
              <a:t> without </a:t>
            </a:r>
            <a:r>
              <a:rPr lang="en-US" dirty="0"/>
              <a:t>encouraging drug resistance, without any side effects, and without destroying the good bacteria in your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17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381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7467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SilverSol</a:t>
            </a:r>
            <a:r>
              <a:rPr lang="en-US" dirty="0" smtClean="0"/>
              <a:t> is Important </a:t>
            </a:r>
            <a:r>
              <a:rPr lang="en-US" dirty="0"/>
              <a:t>for E</a:t>
            </a:r>
            <a:r>
              <a:rPr lang="en-US" dirty="0" smtClean="0"/>
              <a:t>mergency </a:t>
            </a:r>
            <a:r>
              <a:rPr lang="en-US" dirty="0"/>
              <a:t>P</a:t>
            </a:r>
            <a:r>
              <a:rPr lang="en-US" dirty="0" smtClean="0"/>
              <a:t>reparedness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27237"/>
            <a:ext cx="74676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Silver can protect us from epidemic outbreaks, contagious diseases, and even bio-terrorist attacks by defeating the root of these problems—bacteria, viruses, and mold.”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- Dr</a:t>
            </a:r>
            <a:r>
              <a:rPr lang="en-US" dirty="0"/>
              <a:t>. Gordon Pedersen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54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86400" y="1676400"/>
            <a:ext cx="2362200" cy="3581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95600" y="1676400"/>
            <a:ext cx="2362200" cy="3581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" y="1676400"/>
            <a:ext cx="2362200" cy="3581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SilverSol</a:t>
            </a:r>
            <a:r>
              <a:rPr lang="en-US" dirty="0" smtClean="0"/>
              <a:t> Brands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24" y="2184400"/>
            <a:ext cx="1260665" cy="2199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60600"/>
            <a:ext cx="1081877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71110"/>
            <a:ext cx="786132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22908"/>
            <a:ext cx="838124" cy="19464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1981200"/>
            <a:ext cx="2044700" cy="254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4572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ASAP / One Silver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4572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Nature’s Sunshine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4572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Guardian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53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SilverSol</a:t>
            </a:r>
            <a:r>
              <a:rPr lang="en-US" dirty="0" smtClean="0"/>
              <a:t> ppm </a:t>
            </a:r>
            <a:r>
              <a:rPr lang="en-US" sz="4000" dirty="0" smtClean="0"/>
              <a:t>(Parts Per Million)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28" y="1600200"/>
            <a:ext cx="6788944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79" y="3581401"/>
            <a:ext cx="761321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16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Nature’s Pharmacy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4762500" cy="3429000"/>
          </a:xfrm>
        </p:spPr>
      </p:pic>
      <p:sp>
        <p:nvSpPr>
          <p:cNvPr id="3" name="TextBox 2"/>
          <p:cNvSpPr txBox="1"/>
          <p:nvPr/>
        </p:nvSpPr>
        <p:spPr>
          <a:xfrm>
            <a:off x="685800" y="1524000"/>
            <a:ext cx="678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800" dirty="0"/>
              <a:t>Herbs are </a:t>
            </a:r>
            <a:r>
              <a:rPr lang="en-US" sz="2800" dirty="0" smtClean="0"/>
              <a:t>concentrated </a:t>
            </a:r>
            <a:r>
              <a:rPr lang="en-US" sz="2800" dirty="0"/>
              <a:t>foods,</a:t>
            </a:r>
            <a:br>
              <a:rPr lang="en-US" sz="2800" dirty="0"/>
            </a:br>
            <a:r>
              <a:rPr lang="en-US" sz="2800" dirty="0"/>
              <a:t>that  include; vitamins, minerals, amino acids, anti-oxidants, fiber, enzymes,</a:t>
            </a:r>
            <a:br>
              <a:rPr lang="en-US" sz="2800" dirty="0"/>
            </a:br>
            <a:r>
              <a:rPr lang="en-US" sz="2800" dirty="0" err="1"/>
              <a:t>phyto</a:t>
            </a:r>
            <a:r>
              <a:rPr lang="en-US" sz="2800" dirty="0"/>
              <a:t>-nutrients vibrations and more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dirty="0"/>
              <a:t>Herbs  help to cleanse, tone, build and nourish the body.  They are not toxic chemicals and do not build up in the body with harmful residues.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Tonic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592282"/>
            <a:ext cx="3970318" cy="3970318"/>
          </a:xfrm>
        </p:spPr>
      </p:pic>
      <p:sp>
        <p:nvSpPr>
          <p:cNvPr id="5" name="TextBox 4"/>
          <p:cNvSpPr txBox="1"/>
          <p:nvPr/>
        </p:nvSpPr>
        <p:spPr>
          <a:xfrm>
            <a:off x="4876800" y="1996857"/>
            <a:ext cx="3429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formula is a modern day plague </a:t>
            </a:r>
            <a:r>
              <a:rPr lang="en-US" sz="2800" dirty="0" smtClean="0"/>
              <a:t>tonic capable of curing the most chronic </a:t>
            </a:r>
            <a:r>
              <a:rPr lang="en-US" sz="2800" dirty="0"/>
              <a:t>conditions and stubborn diseases.</a:t>
            </a:r>
          </a:p>
        </p:txBody>
      </p:sp>
    </p:spTree>
    <p:extLst>
      <p:ext uri="{BB962C8B-B14F-4D97-AF65-F5344CB8AC3E}">
        <p14:creationId xmlns:p14="http://schemas.microsoft.com/office/powerpoint/2010/main" val="45104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</a:t>
            </a:r>
            <a:r>
              <a:rPr lang="en-US" dirty="0" smtClean="0"/>
              <a:t>Tonic Ingredients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2399272" cy="18478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31" y="1371600"/>
            <a:ext cx="2002669" cy="2133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42" y="3810000"/>
            <a:ext cx="2202259" cy="1628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09850"/>
            <a:ext cx="2250607" cy="17907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203700"/>
            <a:ext cx="1960372" cy="19431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83323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Tonic Dosage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1"/>
            <a:ext cx="3886200" cy="4038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/>
              <a:t>1/2 to 1 ounce, two or more times daily, gargle and swallow.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 only is it </a:t>
            </a:r>
            <a:r>
              <a:rPr lang="en-US" dirty="0"/>
              <a:t>the cure for the common </a:t>
            </a:r>
            <a:r>
              <a:rPr lang="en-US" dirty="0" smtClean="0"/>
              <a:t>cold, </a:t>
            </a:r>
            <a:r>
              <a:rPr lang="en-US" dirty="0"/>
              <a:t>but every other disease of mankind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20701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44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 . . 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24400" y="1828800"/>
            <a:ext cx="3200400" cy="41910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3200" dirty="0" smtClean="0"/>
              <a:t>Your health is a major factor to success in the days ahead.</a:t>
            </a:r>
          </a:p>
          <a:p>
            <a:pPr marL="36576" indent="0">
              <a:buNone/>
            </a:pPr>
            <a:r>
              <a:rPr lang="en-US" sz="3200" dirty="0" smtClean="0"/>
              <a:t>Begin now</a:t>
            </a:r>
            <a:br>
              <a:rPr lang="en-US" sz="3200" dirty="0" smtClean="0"/>
            </a:br>
            <a:r>
              <a:rPr lang="en-US" sz="3200" dirty="0" smtClean="0"/>
              <a:t>to run the</a:t>
            </a:r>
            <a:br>
              <a:rPr lang="en-US" sz="3200" dirty="0" smtClean="0"/>
            </a:br>
            <a:r>
              <a:rPr lang="en-US" sz="3200" dirty="0" smtClean="0"/>
              <a:t>race to win!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3200400" cy="4267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51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News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7577"/>
            <a:ext cx="3657600" cy="243342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3400" y="4465637"/>
            <a:ext cx="7391400" cy="2011363"/>
          </a:xfrm>
        </p:spPr>
        <p:txBody>
          <a:bodyPr/>
          <a:lstStyle/>
          <a:p>
            <a:pPr marL="36576" lvl="0" indent="0" algn="ctr">
              <a:buNone/>
            </a:pPr>
            <a:r>
              <a:rPr lang="en-US" sz="3600" dirty="0"/>
              <a:t>Every system in our body renews itself on a continual basis.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Immune System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24400" y="2286000"/>
            <a:ext cx="3429000" cy="2286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Your defense against the antigens of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the world.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698668"/>
            <a:ext cx="3175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the </a:t>
            </a:r>
            <a:r>
              <a:rPr lang="en-US" dirty="0"/>
              <a:t>Immune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981201"/>
            <a:ext cx="4191000" cy="3429000"/>
          </a:xfrm>
        </p:spPr>
        <p:txBody>
          <a:bodyPr/>
          <a:lstStyle/>
          <a:p>
            <a:r>
              <a:rPr lang="en-US" sz="2800" b="1" dirty="0" smtClean="0"/>
              <a:t>Protects </a:t>
            </a:r>
            <a:r>
              <a:rPr lang="en-US" sz="2800" b="1" dirty="0"/>
              <a:t>us against:</a:t>
            </a:r>
          </a:p>
          <a:p>
            <a:pPr lvl="1"/>
            <a:r>
              <a:rPr lang="en-US" sz="2800" dirty="0"/>
              <a:t>Billions of bacteria</a:t>
            </a:r>
          </a:p>
          <a:p>
            <a:pPr lvl="1"/>
            <a:r>
              <a:rPr lang="en-US" sz="2800" dirty="0"/>
              <a:t>Viruses</a:t>
            </a:r>
          </a:p>
          <a:p>
            <a:pPr lvl="1"/>
            <a:r>
              <a:rPr lang="en-US" sz="2800" dirty="0"/>
              <a:t>Toxins</a:t>
            </a:r>
          </a:p>
          <a:p>
            <a:pPr lvl="1"/>
            <a:r>
              <a:rPr lang="en-US" sz="2800" dirty="0"/>
              <a:t>Free radicals</a:t>
            </a:r>
          </a:p>
          <a:p>
            <a:pPr lvl="1"/>
            <a:r>
              <a:rPr lang="en-US" sz="2800" dirty="0"/>
              <a:t>Other parasites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69625" y="2421175"/>
            <a:ext cx="4038600" cy="2549049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3611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Maintain a Healthy </a:t>
            </a:r>
            <a:r>
              <a:rPr lang="en-US" dirty="0" smtClean="0"/>
              <a:t>Lifestyle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Drink </a:t>
            </a:r>
            <a:r>
              <a:rPr lang="en-US" dirty="0"/>
              <a:t>plenty of pure water</a:t>
            </a:r>
          </a:p>
          <a:p>
            <a:pPr lvl="0"/>
            <a:r>
              <a:rPr lang="en-US" dirty="0"/>
              <a:t>Exercise regularly</a:t>
            </a:r>
          </a:p>
          <a:p>
            <a:pPr lvl="0"/>
            <a:r>
              <a:rPr lang="en-US" dirty="0"/>
              <a:t>Sleep 8 Hours per </a:t>
            </a:r>
            <a:r>
              <a:rPr lang="en-US" dirty="0" smtClean="0"/>
              <a:t>night</a:t>
            </a:r>
            <a:endParaRPr lang="en-US" dirty="0"/>
          </a:p>
          <a:p>
            <a:pPr lvl="0"/>
            <a:r>
              <a:rPr lang="en-US" dirty="0" smtClean="0"/>
              <a:t>Manage Stress and stop </a:t>
            </a:r>
            <a:r>
              <a:rPr lang="en-US" dirty="0"/>
              <a:t>negative thought patterns</a:t>
            </a:r>
          </a:p>
          <a:p>
            <a:pPr lvl="0"/>
            <a:r>
              <a:rPr lang="en-US" dirty="0"/>
              <a:t>Lighten your toxic burden</a:t>
            </a:r>
          </a:p>
          <a:p>
            <a:pPr lvl="0"/>
            <a:r>
              <a:rPr lang="en-US" dirty="0"/>
              <a:t>Eat </a:t>
            </a:r>
            <a:r>
              <a:rPr lang="en-US" dirty="0" smtClean="0"/>
              <a:t>nutrient </a:t>
            </a:r>
            <a:r>
              <a:rPr lang="en-US" dirty="0"/>
              <a:t>dense foods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Drink Plenty of Pure Water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15" y="1600200"/>
            <a:ext cx="3620770" cy="4525963"/>
          </a:xfrm>
        </p:spPr>
      </p:pic>
    </p:spTree>
    <p:extLst>
      <p:ext uri="{BB962C8B-B14F-4D97-AF65-F5344CB8AC3E}">
        <p14:creationId xmlns:p14="http://schemas.microsoft.com/office/powerpoint/2010/main" val="22278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Plenty of Exercise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958181"/>
            <a:ext cx="5080000" cy="3810000"/>
          </a:xfrm>
        </p:spPr>
      </p:pic>
    </p:spTree>
    <p:extLst>
      <p:ext uri="{BB962C8B-B14F-4D97-AF65-F5344CB8AC3E}">
        <p14:creationId xmlns:p14="http://schemas.microsoft.com/office/powerpoint/2010/main" val="22196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9827</TotalTime>
  <Words>777</Words>
  <Application>Microsoft Office PowerPoint</Application>
  <PresentationFormat>On-screen Show (4:3)</PresentationFormat>
  <Paragraphs>142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Technic</vt:lpstr>
      <vt:lpstr>Build immunity and maintain health for the days ahead</vt:lpstr>
      <vt:lpstr>The Starting Line</vt:lpstr>
      <vt:lpstr>The Starting Line</vt:lpstr>
      <vt:lpstr>The Good News</vt:lpstr>
      <vt:lpstr>The Immune System</vt:lpstr>
      <vt:lpstr>Purpose of the Immune System</vt:lpstr>
      <vt:lpstr>Maintain a Healthy Lifestyle</vt:lpstr>
      <vt:lpstr>Drink Plenty of Pure Water</vt:lpstr>
      <vt:lpstr>Get Plenty of Exercise</vt:lpstr>
      <vt:lpstr>Sleep 8 Hours a Night</vt:lpstr>
      <vt:lpstr>Manage Stress and Stop Negative Thought Patterns</vt:lpstr>
      <vt:lpstr>Lighten Your Toxic Burden</vt:lpstr>
      <vt:lpstr>Eat Nutrient Dense Foods</vt:lpstr>
      <vt:lpstr>The Nutrient Challenge</vt:lpstr>
      <vt:lpstr>Nutrient Depletion of Apples</vt:lpstr>
      <vt:lpstr>Nutrient Depletion of Vegetables</vt:lpstr>
      <vt:lpstr>Are Supplements Necessary?</vt:lpstr>
      <vt:lpstr>Are Supplements Necessary?</vt:lpstr>
      <vt:lpstr>Are Supplements Necessary?</vt:lpstr>
      <vt:lpstr>Consider Taking and Storing High Quality Supplements</vt:lpstr>
      <vt:lpstr>Good Full-spectrum Multiple Vitamin</vt:lpstr>
      <vt:lpstr>Fish Oil / Omega 3 Fatty Acids </vt:lpstr>
      <vt:lpstr>Vitamin D</vt:lpstr>
      <vt:lpstr>Antioxidants</vt:lpstr>
      <vt:lpstr>Probiotics</vt:lpstr>
      <vt:lpstr>Natural Probiotics</vt:lpstr>
      <vt:lpstr>New Concerns about Antibiotic Resistance </vt:lpstr>
      <vt:lpstr>New Concerns about Antibiotic Resistance</vt:lpstr>
      <vt:lpstr>SilverSol </vt:lpstr>
      <vt:lpstr>Historical Uses of Silver</vt:lpstr>
      <vt:lpstr>What Makes SilverSol Unique?</vt:lpstr>
      <vt:lpstr>Why SilverSol is Important for Emergency Preparedness </vt:lpstr>
      <vt:lpstr>SilverSol Brands</vt:lpstr>
      <vt:lpstr>SilverSol ppm (Parts Per Million)</vt:lpstr>
      <vt:lpstr>Nature’s Pharmacy</vt:lpstr>
      <vt:lpstr>Master Tonic</vt:lpstr>
      <vt:lpstr>Master Tonic Ingredients</vt:lpstr>
      <vt:lpstr>Master Tonic Dosage</vt:lpstr>
      <vt:lpstr>In Conclusion . . 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WordWorks Publishing</dc:creator>
  <cp:lastModifiedBy>WordWorks Publishing</cp:lastModifiedBy>
  <cp:revision>387</cp:revision>
  <dcterms:created xsi:type="dcterms:W3CDTF">2012-05-16T20:37:38Z</dcterms:created>
  <dcterms:modified xsi:type="dcterms:W3CDTF">2012-08-05T14:21:24Z</dcterms:modified>
</cp:coreProperties>
</file>